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itchFamily="34" charset="0"/>
      <p:regular r:id="rId11"/>
      <p:bold r:id="rId12"/>
      <p:italic r:id="rId13"/>
      <p:boldItalic r:id="rId14"/>
    </p:embeddedFont>
    <p:embeddedFont>
      <p:font typeface="Dela Gothic One" charset="-128"/>
      <p:regular r:id="rId15"/>
    </p:embeddedFont>
    <p:embeddedFont>
      <p:font typeface="DM Sans"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76" y="20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E1040DEE-CCF6-41FF-9769-746BCD41847A}" type="datetimeFigureOut">
              <a:rPr lang="en-US" smtClean="0"/>
              <a:t>3/20/2025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76B8C0B3-2C9C-48D0-AB82-FFA28E98D99E}" type="slidenum">
              <a:rPr lang="en-US" smtClean="0"/>
              <a:t>‹#›</a:t>
            </a:fld>
            <a:endParaRPr lang="en-US"/>
          </a:p>
        </p:txBody>
      </p:sp>
    </p:spTree>
    <p:extLst>
      <p:ext uri="{BB962C8B-B14F-4D97-AF65-F5344CB8AC3E}">
        <p14:creationId xmlns:p14="http://schemas.microsoft.com/office/powerpoint/2010/main" val="2129177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34510" y="114034"/>
            <a:ext cx="5486400" cy="8229600"/>
          </a:xfrm>
          <a:prstGeom prst="rect">
            <a:avLst/>
          </a:prstGeom>
        </p:spPr>
      </p:pic>
      <p:sp>
        <p:nvSpPr>
          <p:cNvPr id="3" name="Text 0"/>
          <p:cNvSpPr/>
          <p:nvPr/>
        </p:nvSpPr>
        <p:spPr>
          <a:xfrm>
            <a:off x="758309" y="1878330"/>
            <a:ext cx="7627382" cy="2138124"/>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Data Science: Unlocking Insights from Data</a:t>
            </a:r>
            <a:endParaRPr lang="en-US" sz="4450" dirty="0"/>
          </a:p>
        </p:txBody>
      </p:sp>
      <p:sp>
        <p:nvSpPr>
          <p:cNvPr id="4" name="Text 1"/>
          <p:cNvSpPr/>
          <p:nvPr/>
        </p:nvSpPr>
        <p:spPr>
          <a:xfrm>
            <a:off x="758309" y="4341376"/>
            <a:ext cx="762738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science is transforming industries by turning raw data into actionable insights. This presentation explores the core concepts, processes, and real-world examples that showcase the power of data science. We'll uncover how data science helps solve complex problems.</a:t>
            </a:r>
            <a:endParaRPr lang="en-US" sz="1700" dirty="0"/>
          </a:p>
        </p:txBody>
      </p:sp>
      <p:sp>
        <p:nvSpPr>
          <p:cNvPr id="5" name="Shape 2"/>
          <p:cNvSpPr/>
          <p:nvPr/>
        </p:nvSpPr>
        <p:spPr>
          <a:xfrm>
            <a:off x="758309" y="5988129"/>
            <a:ext cx="346591" cy="346591"/>
          </a:xfrm>
          <a:prstGeom prst="roundRect">
            <a:avLst>
              <a:gd name="adj" fmla="val 26380043"/>
            </a:avLst>
          </a:prstGeom>
          <a:solidFill>
            <a:srgbClr val="56C9F2"/>
          </a:solidFill>
          <a:ln w="7620">
            <a:solidFill>
              <a:srgbClr val="FFFFFF"/>
            </a:solidFill>
            <a:prstDash val="solid"/>
          </a:ln>
        </p:spPr>
      </p:sp>
      <p:sp>
        <p:nvSpPr>
          <p:cNvPr id="6" name="Text 3"/>
          <p:cNvSpPr/>
          <p:nvPr/>
        </p:nvSpPr>
        <p:spPr>
          <a:xfrm>
            <a:off x="867727" y="6112669"/>
            <a:ext cx="127754"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DM Sans Medium" pitchFamily="34" charset="0"/>
                <a:ea typeface="DM Sans Medium" pitchFamily="34" charset="-122"/>
                <a:cs typeface="DM Sans Medium" pitchFamily="34" charset="-120"/>
              </a:rPr>
              <a:t>NK</a:t>
            </a:r>
            <a:endParaRPr lang="en-US" sz="750" dirty="0"/>
          </a:p>
        </p:txBody>
      </p:sp>
      <p:sp>
        <p:nvSpPr>
          <p:cNvPr id="7" name="Text 4"/>
          <p:cNvSpPr/>
          <p:nvPr/>
        </p:nvSpPr>
        <p:spPr>
          <a:xfrm>
            <a:off x="1213128" y="5971937"/>
            <a:ext cx="1624251" cy="379214"/>
          </a:xfrm>
          <a:prstGeom prst="rect">
            <a:avLst/>
          </a:prstGeom>
          <a:noFill/>
          <a:ln/>
        </p:spPr>
        <p:txBody>
          <a:bodyPr wrap="none" lIns="0" tIns="0" rIns="0" bIns="0" rtlCol="0" anchor="t"/>
          <a:lstStyle/>
          <a:p>
            <a:pPr marL="0" indent="0" algn="l">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Naveen K</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190274"/>
            <a:ext cx="751641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What is Data Science?</a:t>
            </a:r>
            <a:endParaRPr lang="en-US" sz="4450" dirty="0"/>
          </a:p>
        </p:txBody>
      </p:sp>
      <p:sp>
        <p:nvSpPr>
          <p:cNvPr id="4" name="Text 1"/>
          <p:cNvSpPr/>
          <p:nvPr/>
        </p:nvSpPr>
        <p:spPr>
          <a:xfrm>
            <a:off x="758309" y="3227903"/>
            <a:ext cx="762738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science is an interdisciplinary field. It employs scientific methods, algorithms, and systems. These tools extract knowledge and insights from structured and unstructured data. It combines statistics, computer science, and domain expertise to transform raw data into actionable intelligence.</a:t>
            </a:r>
            <a:endParaRPr lang="en-US" sz="1700" dirty="0"/>
          </a:p>
        </p:txBody>
      </p:sp>
      <p:sp>
        <p:nvSpPr>
          <p:cNvPr id="5" name="Text 2"/>
          <p:cNvSpPr/>
          <p:nvPr/>
        </p:nvSpPr>
        <p:spPr>
          <a:xfrm>
            <a:off x="1083231" y="5102185"/>
            <a:ext cx="730246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Science: The examination of data to find actionable insights. - Gartner</a:t>
            </a:r>
            <a:endParaRPr lang="en-US" sz="1700" dirty="0"/>
          </a:p>
        </p:txBody>
      </p:sp>
      <p:sp>
        <p:nvSpPr>
          <p:cNvPr id="6" name="Shape 3"/>
          <p:cNvSpPr/>
          <p:nvPr/>
        </p:nvSpPr>
        <p:spPr>
          <a:xfrm>
            <a:off x="758309" y="4858464"/>
            <a:ext cx="30480" cy="1180862"/>
          </a:xfrm>
          <a:prstGeom prst="rect">
            <a:avLst/>
          </a:prstGeom>
          <a:solidFill>
            <a:srgbClr val="C91313"/>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2226" y="520303"/>
            <a:ext cx="7815501" cy="62234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The Data Science Process</a:t>
            </a:r>
            <a:endParaRPr lang="en-US" sz="3900" dirty="0"/>
          </a:p>
        </p:txBody>
      </p:sp>
      <p:sp>
        <p:nvSpPr>
          <p:cNvPr id="3" name="Text 1"/>
          <p:cNvSpPr/>
          <p:nvPr/>
        </p:nvSpPr>
        <p:spPr>
          <a:xfrm>
            <a:off x="662226" y="1521023"/>
            <a:ext cx="13305949" cy="302657"/>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The data science process involves several key steps.</a:t>
            </a:r>
            <a:endParaRPr lang="en-US" sz="1450" dirty="0"/>
          </a:p>
        </p:txBody>
      </p:sp>
      <p:pic>
        <p:nvPicPr>
          <p:cNvPr id="4" name="Image 0" descr="preencoded.png"/>
          <p:cNvPicPr>
            <a:picLocks noChangeAspect="1"/>
          </p:cNvPicPr>
          <p:nvPr/>
        </p:nvPicPr>
        <p:blipFill>
          <a:blip r:embed="rId3"/>
          <a:stretch>
            <a:fillRect/>
          </a:stretch>
        </p:blipFill>
        <p:spPr>
          <a:xfrm>
            <a:off x="662226" y="2036445"/>
            <a:ext cx="946071" cy="1135261"/>
          </a:xfrm>
          <a:prstGeom prst="rect">
            <a:avLst/>
          </a:prstGeom>
        </p:spPr>
      </p:pic>
      <p:sp>
        <p:nvSpPr>
          <p:cNvPr id="5" name="Text 2"/>
          <p:cNvSpPr/>
          <p:nvPr/>
        </p:nvSpPr>
        <p:spPr>
          <a:xfrm>
            <a:off x="1892022" y="2225635"/>
            <a:ext cx="2489716" cy="311110"/>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Data Collection</a:t>
            </a:r>
            <a:endParaRPr lang="en-US" sz="1950" dirty="0"/>
          </a:p>
        </p:txBody>
      </p:sp>
      <p:sp>
        <p:nvSpPr>
          <p:cNvPr id="6" name="Text 3"/>
          <p:cNvSpPr/>
          <p:nvPr/>
        </p:nvSpPr>
        <p:spPr>
          <a:xfrm>
            <a:off x="1892022" y="2650212"/>
            <a:ext cx="12076152" cy="302657"/>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Gathering data from various sources.</a:t>
            </a:r>
            <a:endParaRPr lang="en-US" sz="1450" dirty="0"/>
          </a:p>
        </p:txBody>
      </p:sp>
      <p:pic>
        <p:nvPicPr>
          <p:cNvPr id="7" name="Image 1" descr="preencoded.png"/>
          <p:cNvPicPr>
            <a:picLocks noChangeAspect="1"/>
          </p:cNvPicPr>
          <p:nvPr/>
        </p:nvPicPr>
        <p:blipFill>
          <a:blip r:embed="rId4"/>
          <a:stretch>
            <a:fillRect/>
          </a:stretch>
        </p:blipFill>
        <p:spPr>
          <a:xfrm>
            <a:off x="662226" y="3171706"/>
            <a:ext cx="946071" cy="1135261"/>
          </a:xfrm>
          <a:prstGeom prst="rect">
            <a:avLst/>
          </a:prstGeom>
        </p:spPr>
      </p:pic>
      <p:sp>
        <p:nvSpPr>
          <p:cNvPr id="8" name="Text 4"/>
          <p:cNvSpPr/>
          <p:nvPr/>
        </p:nvSpPr>
        <p:spPr>
          <a:xfrm>
            <a:off x="1892022" y="3360896"/>
            <a:ext cx="2489716" cy="311110"/>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Data Cleaning</a:t>
            </a:r>
            <a:endParaRPr lang="en-US" sz="1950" dirty="0"/>
          </a:p>
        </p:txBody>
      </p:sp>
      <p:sp>
        <p:nvSpPr>
          <p:cNvPr id="9" name="Text 5"/>
          <p:cNvSpPr/>
          <p:nvPr/>
        </p:nvSpPr>
        <p:spPr>
          <a:xfrm>
            <a:off x="1892022" y="3785473"/>
            <a:ext cx="12076152" cy="302657"/>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Handling missing values and inconsistencies.</a:t>
            </a:r>
            <a:endParaRPr lang="en-US" sz="1450" dirty="0"/>
          </a:p>
        </p:txBody>
      </p:sp>
      <p:pic>
        <p:nvPicPr>
          <p:cNvPr id="10" name="Image 2" descr="preencoded.png"/>
          <p:cNvPicPr>
            <a:picLocks noChangeAspect="1"/>
          </p:cNvPicPr>
          <p:nvPr/>
        </p:nvPicPr>
        <p:blipFill>
          <a:blip r:embed="rId5"/>
          <a:stretch>
            <a:fillRect/>
          </a:stretch>
        </p:blipFill>
        <p:spPr>
          <a:xfrm>
            <a:off x="662226" y="4306967"/>
            <a:ext cx="946071" cy="1135261"/>
          </a:xfrm>
          <a:prstGeom prst="rect">
            <a:avLst/>
          </a:prstGeom>
        </p:spPr>
      </p:pic>
      <p:sp>
        <p:nvSpPr>
          <p:cNvPr id="11" name="Text 6"/>
          <p:cNvSpPr/>
          <p:nvPr/>
        </p:nvSpPr>
        <p:spPr>
          <a:xfrm>
            <a:off x="1892022" y="4496157"/>
            <a:ext cx="2489716" cy="311110"/>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Data Exploration</a:t>
            </a:r>
            <a:endParaRPr lang="en-US" sz="1950" dirty="0"/>
          </a:p>
        </p:txBody>
      </p:sp>
      <p:sp>
        <p:nvSpPr>
          <p:cNvPr id="12" name="Text 7"/>
          <p:cNvSpPr/>
          <p:nvPr/>
        </p:nvSpPr>
        <p:spPr>
          <a:xfrm>
            <a:off x="1892022" y="4920734"/>
            <a:ext cx="12076152" cy="302657"/>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Discovering patterns using visualization.</a:t>
            </a:r>
            <a:endParaRPr lang="en-US" sz="1450" dirty="0"/>
          </a:p>
        </p:txBody>
      </p:sp>
      <p:pic>
        <p:nvPicPr>
          <p:cNvPr id="13" name="Image 3" descr="preencoded.png"/>
          <p:cNvPicPr>
            <a:picLocks noChangeAspect="1"/>
          </p:cNvPicPr>
          <p:nvPr/>
        </p:nvPicPr>
        <p:blipFill>
          <a:blip r:embed="rId6"/>
          <a:stretch>
            <a:fillRect/>
          </a:stretch>
        </p:blipFill>
        <p:spPr>
          <a:xfrm>
            <a:off x="662226" y="5442228"/>
            <a:ext cx="946071" cy="1135261"/>
          </a:xfrm>
          <a:prstGeom prst="rect">
            <a:avLst/>
          </a:prstGeom>
        </p:spPr>
      </p:pic>
      <p:sp>
        <p:nvSpPr>
          <p:cNvPr id="14" name="Text 8"/>
          <p:cNvSpPr/>
          <p:nvPr/>
        </p:nvSpPr>
        <p:spPr>
          <a:xfrm>
            <a:off x="1892022" y="5631418"/>
            <a:ext cx="2489716" cy="311110"/>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Modeling</a:t>
            </a:r>
            <a:endParaRPr lang="en-US" sz="1950" dirty="0"/>
          </a:p>
        </p:txBody>
      </p:sp>
      <p:sp>
        <p:nvSpPr>
          <p:cNvPr id="15" name="Text 9"/>
          <p:cNvSpPr/>
          <p:nvPr/>
        </p:nvSpPr>
        <p:spPr>
          <a:xfrm>
            <a:off x="1892022" y="6055995"/>
            <a:ext cx="12076152" cy="302657"/>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Building predictive models using machine learning.</a:t>
            </a:r>
            <a:endParaRPr lang="en-US" sz="1450" dirty="0"/>
          </a:p>
        </p:txBody>
      </p:sp>
      <p:pic>
        <p:nvPicPr>
          <p:cNvPr id="16" name="Image 4" descr="preencoded.png"/>
          <p:cNvPicPr>
            <a:picLocks noChangeAspect="1"/>
          </p:cNvPicPr>
          <p:nvPr/>
        </p:nvPicPr>
        <p:blipFill>
          <a:blip r:embed="rId7"/>
          <a:stretch>
            <a:fillRect/>
          </a:stretch>
        </p:blipFill>
        <p:spPr>
          <a:xfrm>
            <a:off x="662226" y="6577489"/>
            <a:ext cx="946071" cy="1135261"/>
          </a:xfrm>
          <a:prstGeom prst="rect">
            <a:avLst/>
          </a:prstGeom>
        </p:spPr>
      </p:pic>
      <p:sp>
        <p:nvSpPr>
          <p:cNvPr id="17" name="Text 10"/>
          <p:cNvSpPr/>
          <p:nvPr/>
        </p:nvSpPr>
        <p:spPr>
          <a:xfrm>
            <a:off x="1892022" y="6766679"/>
            <a:ext cx="2489716" cy="311110"/>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Deployment</a:t>
            </a:r>
            <a:endParaRPr lang="en-US" sz="1950" dirty="0"/>
          </a:p>
        </p:txBody>
      </p:sp>
      <p:sp>
        <p:nvSpPr>
          <p:cNvPr id="18" name="Text 11"/>
          <p:cNvSpPr/>
          <p:nvPr/>
        </p:nvSpPr>
        <p:spPr>
          <a:xfrm>
            <a:off x="1892022" y="7191256"/>
            <a:ext cx="12076152" cy="302657"/>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Implementing models and delivering insights.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044898"/>
            <a:ext cx="11062335"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Netflix Recommendation System</a:t>
            </a:r>
            <a:endParaRPr lang="en-US" sz="4450" dirty="0"/>
          </a:p>
        </p:txBody>
      </p:sp>
      <p:sp>
        <p:nvSpPr>
          <p:cNvPr id="3" name="Text 1"/>
          <p:cNvSpPr/>
          <p:nvPr/>
        </p:nvSpPr>
        <p:spPr>
          <a:xfrm>
            <a:off x="758309" y="3190875"/>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Netflix uses data science to enhance user experience. By analyzing viewing history and preferences, Netflix recommends movies and shows. This keeps users engaged and reduces churn.</a:t>
            </a:r>
            <a:endParaRPr lang="en-US" sz="1700" dirty="0"/>
          </a:p>
        </p:txBody>
      </p:sp>
      <p:sp>
        <p:nvSpPr>
          <p:cNvPr id="4" name="Text 2"/>
          <p:cNvSpPr/>
          <p:nvPr/>
        </p:nvSpPr>
        <p:spPr>
          <a:xfrm>
            <a:off x="758309" y="434459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Data</a:t>
            </a:r>
            <a:endParaRPr lang="en-US" sz="2200" dirty="0"/>
          </a:p>
        </p:txBody>
      </p:sp>
      <p:sp>
        <p:nvSpPr>
          <p:cNvPr id="5" name="Text 3"/>
          <p:cNvSpPr/>
          <p:nvPr/>
        </p:nvSpPr>
        <p:spPr>
          <a:xfrm>
            <a:off x="758309" y="4917400"/>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Viewing history</a:t>
            </a:r>
            <a:endParaRPr lang="en-US" sz="1700" dirty="0"/>
          </a:p>
        </p:txBody>
      </p:sp>
      <p:sp>
        <p:nvSpPr>
          <p:cNvPr id="6" name="Text 4"/>
          <p:cNvSpPr/>
          <p:nvPr/>
        </p:nvSpPr>
        <p:spPr>
          <a:xfrm>
            <a:off x="758309" y="5339834"/>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Ratings</a:t>
            </a:r>
            <a:endParaRPr lang="en-US" sz="1700" dirty="0"/>
          </a:p>
        </p:txBody>
      </p:sp>
      <p:sp>
        <p:nvSpPr>
          <p:cNvPr id="7" name="Text 5"/>
          <p:cNvSpPr/>
          <p:nvPr/>
        </p:nvSpPr>
        <p:spPr>
          <a:xfrm>
            <a:off x="758309" y="5762268"/>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Search queries</a:t>
            </a:r>
            <a:endParaRPr lang="en-US" sz="1700" dirty="0"/>
          </a:p>
        </p:txBody>
      </p:sp>
      <p:sp>
        <p:nvSpPr>
          <p:cNvPr id="8" name="Text 6"/>
          <p:cNvSpPr/>
          <p:nvPr/>
        </p:nvSpPr>
        <p:spPr>
          <a:xfrm>
            <a:off x="7587139" y="434459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Techniques</a:t>
            </a:r>
            <a:endParaRPr lang="en-US" sz="2200" dirty="0"/>
          </a:p>
        </p:txBody>
      </p:sp>
      <p:sp>
        <p:nvSpPr>
          <p:cNvPr id="9" name="Text 7"/>
          <p:cNvSpPr/>
          <p:nvPr/>
        </p:nvSpPr>
        <p:spPr>
          <a:xfrm>
            <a:off x="7587139" y="4917400"/>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Collaborative filtering</a:t>
            </a:r>
            <a:endParaRPr lang="en-US" sz="1700" dirty="0"/>
          </a:p>
        </p:txBody>
      </p:sp>
      <p:sp>
        <p:nvSpPr>
          <p:cNvPr id="10" name="Text 8"/>
          <p:cNvSpPr/>
          <p:nvPr/>
        </p:nvSpPr>
        <p:spPr>
          <a:xfrm>
            <a:off x="7587139" y="5339834"/>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Content-based filtering</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8891"/>
          </a:xfrm>
          <a:prstGeom prst="rect">
            <a:avLst/>
          </a:prstGeom>
        </p:spPr>
      </p:pic>
      <p:sp>
        <p:nvSpPr>
          <p:cNvPr id="3" name="Text 0"/>
          <p:cNvSpPr/>
          <p:nvPr/>
        </p:nvSpPr>
        <p:spPr>
          <a:xfrm>
            <a:off x="716518" y="3456742"/>
            <a:ext cx="13045321" cy="673418"/>
          </a:xfrm>
          <a:prstGeom prst="rect">
            <a:avLst/>
          </a:prstGeom>
          <a:noFill/>
          <a:ln/>
        </p:spPr>
        <p:txBody>
          <a:bodyPr wrap="none" lIns="0" tIns="0" rIns="0" bIns="0" rtlCol="0" anchor="t"/>
          <a:lstStyle/>
          <a:p>
            <a:pPr marL="0" indent="0" algn="l">
              <a:lnSpc>
                <a:spcPts val="5300"/>
              </a:lnSpc>
              <a:buNone/>
            </a:pPr>
            <a:r>
              <a:rPr lang="en-US" sz="4200" dirty="0">
                <a:solidFill>
                  <a:srgbClr val="FAEBEB"/>
                </a:solidFill>
                <a:latin typeface="Dela Gothic One" pitchFamily="34" charset="0"/>
                <a:ea typeface="Dela Gothic One" pitchFamily="34" charset="-122"/>
                <a:cs typeface="Dela Gothic One" pitchFamily="34" charset="-120"/>
              </a:rPr>
              <a:t>Predictive Maintenance in Manufacturing</a:t>
            </a:r>
            <a:endParaRPr lang="en-US" sz="4200" dirty="0"/>
          </a:p>
        </p:txBody>
      </p:sp>
      <p:sp>
        <p:nvSpPr>
          <p:cNvPr id="4" name="Text 1"/>
          <p:cNvSpPr/>
          <p:nvPr/>
        </p:nvSpPr>
        <p:spPr>
          <a:xfrm>
            <a:off x="716518" y="4437221"/>
            <a:ext cx="13197364" cy="654844"/>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Predictive maintenance minimizes downtime and maintenance costs. By analyzing sensor data, companies can predict equipment failures. This proactive approach saves time and money.</a:t>
            </a:r>
            <a:endParaRPr lang="en-US" sz="1600" dirty="0"/>
          </a:p>
        </p:txBody>
      </p:sp>
      <p:sp>
        <p:nvSpPr>
          <p:cNvPr id="5" name="Shape 2"/>
          <p:cNvSpPr/>
          <p:nvPr/>
        </p:nvSpPr>
        <p:spPr>
          <a:xfrm>
            <a:off x="716518" y="5322332"/>
            <a:ext cx="6496407" cy="2009299"/>
          </a:xfrm>
          <a:prstGeom prst="roundRect">
            <a:avLst>
              <a:gd name="adj" fmla="val 4279"/>
            </a:avLst>
          </a:prstGeom>
          <a:solidFill>
            <a:srgbClr val="740B0B"/>
          </a:solidFill>
          <a:ln w="7620">
            <a:solidFill>
              <a:srgbClr val="8D2424"/>
            </a:solidFill>
            <a:prstDash val="solid"/>
          </a:ln>
        </p:spPr>
      </p:sp>
      <p:sp>
        <p:nvSpPr>
          <p:cNvPr id="6" name="Text 3"/>
          <p:cNvSpPr/>
          <p:nvPr/>
        </p:nvSpPr>
        <p:spPr>
          <a:xfrm>
            <a:off x="928807" y="5534620"/>
            <a:ext cx="2693670" cy="336590"/>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Data</a:t>
            </a:r>
            <a:endParaRPr lang="en-US" sz="2100" dirty="0"/>
          </a:p>
        </p:txBody>
      </p:sp>
      <p:sp>
        <p:nvSpPr>
          <p:cNvPr id="7" name="Text 4"/>
          <p:cNvSpPr/>
          <p:nvPr/>
        </p:nvSpPr>
        <p:spPr>
          <a:xfrm>
            <a:off x="928807" y="5993963"/>
            <a:ext cx="6071830" cy="3274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E5E5"/>
                </a:solidFill>
                <a:latin typeface="DM Sans" pitchFamily="34" charset="0"/>
                <a:ea typeface="DM Sans" pitchFamily="34" charset="-122"/>
                <a:cs typeface="DM Sans" pitchFamily="34" charset="-120"/>
              </a:rPr>
              <a:t>Sensor data</a:t>
            </a:r>
            <a:endParaRPr lang="en-US" sz="1600" dirty="0"/>
          </a:p>
        </p:txBody>
      </p:sp>
      <p:sp>
        <p:nvSpPr>
          <p:cNvPr id="8" name="Text 5"/>
          <p:cNvSpPr/>
          <p:nvPr/>
        </p:nvSpPr>
        <p:spPr>
          <a:xfrm>
            <a:off x="928807" y="6392942"/>
            <a:ext cx="6071830" cy="3274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E5E5"/>
                </a:solidFill>
                <a:latin typeface="DM Sans" pitchFamily="34" charset="0"/>
                <a:ea typeface="DM Sans" pitchFamily="34" charset="-122"/>
                <a:cs typeface="DM Sans" pitchFamily="34" charset="-120"/>
              </a:rPr>
              <a:t>Maintenance logs</a:t>
            </a:r>
            <a:endParaRPr lang="en-US" sz="1600" dirty="0"/>
          </a:p>
        </p:txBody>
      </p:sp>
      <p:sp>
        <p:nvSpPr>
          <p:cNvPr id="9" name="Text 6"/>
          <p:cNvSpPr/>
          <p:nvPr/>
        </p:nvSpPr>
        <p:spPr>
          <a:xfrm>
            <a:off x="928807" y="6791920"/>
            <a:ext cx="6071830" cy="3274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E5E5"/>
                </a:solidFill>
                <a:latin typeface="DM Sans" pitchFamily="34" charset="0"/>
                <a:ea typeface="DM Sans" pitchFamily="34" charset="-122"/>
                <a:cs typeface="DM Sans" pitchFamily="34" charset="-120"/>
              </a:rPr>
              <a:t>Failure history</a:t>
            </a:r>
            <a:endParaRPr lang="en-US" sz="1600" dirty="0"/>
          </a:p>
        </p:txBody>
      </p:sp>
      <p:sp>
        <p:nvSpPr>
          <p:cNvPr id="10" name="Shape 7"/>
          <p:cNvSpPr/>
          <p:nvPr/>
        </p:nvSpPr>
        <p:spPr>
          <a:xfrm>
            <a:off x="7417594" y="5322332"/>
            <a:ext cx="6496407" cy="2009299"/>
          </a:xfrm>
          <a:prstGeom prst="roundRect">
            <a:avLst>
              <a:gd name="adj" fmla="val 4279"/>
            </a:avLst>
          </a:prstGeom>
          <a:solidFill>
            <a:srgbClr val="740B0B"/>
          </a:solidFill>
          <a:ln w="7620">
            <a:solidFill>
              <a:srgbClr val="8D2424"/>
            </a:solidFill>
            <a:prstDash val="solid"/>
          </a:ln>
        </p:spPr>
      </p:sp>
      <p:sp>
        <p:nvSpPr>
          <p:cNvPr id="11" name="Text 8"/>
          <p:cNvSpPr/>
          <p:nvPr/>
        </p:nvSpPr>
        <p:spPr>
          <a:xfrm>
            <a:off x="7629882" y="5534620"/>
            <a:ext cx="2693670" cy="336590"/>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Techniques</a:t>
            </a:r>
            <a:endParaRPr lang="en-US" sz="2100" dirty="0"/>
          </a:p>
        </p:txBody>
      </p:sp>
      <p:sp>
        <p:nvSpPr>
          <p:cNvPr id="12" name="Text 9"/>
          <p:cNvSpPr/>
          <p:nvPr/>
        </p:nvSpPr>
        <p:spPr>
          <a:xfrm>
            <a:off x="7629882" y="5993963"/>
            <a:ext cx="6071830" cy="3274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E5E5"/>
                </a:solidFill>
                <a:latin typeface="DM Sans" pitchFamily="34" charset="0"/>
                <a:ea typeface="DM Sans" pitchFamily="34" charset="-122"/>
                <a:cs typeface="DM Sans" pitchFamily="34" charset="-120"/>
              </a:rPr>
              <a:t>Time series analysis</a:t>
            </a:r>
            <a:endParaRPr lang="en-US" sz="1600" dirty="0"/>
          </a:p>
        </p:txBody>
      </p:sp>
      <p:sp>
        <p:nvSpPr>
          <p:cNvPr id="13" name="Text 10"/>
          <p:cNvSpPr/>
          <p:nvPr/>
        </p:nvSpPr>
        <p:spPr>
          <a:xfrm>
            <a:off x="7629882" y="6392942"/>
            <a:ext cx="6071830" cy="32742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E5E5"/>
                </a:solidFill>
                <a:latin typeface="DM Sans" pitchFamily="34" charset="0"/>
                <a:ea typeface="DM Sans" pitchFamily="34" charset="-122"/>
                <a:cs typeface="DM Sans" pitchFamily="34" charset="-120"/>
              </a:rPr>
              <a:t>Anomaly detection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778312"/>
            <a:ext cx="901624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Fraud Detection in Finance</a:t>
            </a:r>
            <a:endParaRPr lang="en-US" sz="4450" dirty="0"/>
          </a:p>
        </p:txBody>
      </p:sp>
      <p:sp>
        <p:nvSpPr>
          <p:cNvPr id="3" name="Text 1"/>
          <p:cNvSpPr/>
          <p:nvPr/>
        </p:nvSpPr>
        <p:spPr>
          <a:xfrm>
            <a:off x="758309" y="1924288"/>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science plays a critical role in fraud detection. By analyzing transaction details and user profiles, fraudulent activities can be identified in real-time. This protects both the company and its customers, improving overall customer experience.</a:t>
            </a:r>
            <a:endParaRPr lang="en-US" sz="1700" dirty="0"/>
          </a:p>
        </p:txBody>
      </p:sp>
      <p:sp>
        <p:nvSpPr>
          <p:cNvPr id="4" name="Text 2"/>
          <p:cNvSpPr/>
          <p:nvPr/>
        </p:nvSpPr>
        <p:spPr>
          <a:xfrm>
            <a:off x="1736288" y="4739878"/>
            <a:ext cx="2850713" cy="356235"/>
          </a:xfrm>
          <a:prstGeom prst="rect">
            <a:avLst/>
          </a:prstGeom>
          <a:noFill/>
          <a:ln/>
        </p:spPr>
        <p:txBody>
          <a:bodyPr wrap="none" lIns="0" tIns="0" rIns="0" bIns="0" rtlCol="0" anchor="t"/>
          <a:lstStyle/>
          <a:p>
            <a:pPr marL="0" indent="0" algn="r">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a:t>
            </a:r>
            <a:endParaRPr lang="en-US" sz="2200" dirty="0"/>
          </a:p>
        </p:txBody>
      </p:sp>
      <p:sp>
        <p:nvSpPr>
          <p:cNvPr id="5" name="Text 3"/>
          <p:cNvSpPr/>
          <p:nvPr/>
        </p:nvSpPr>
        <p:spPr>
          <a:xfrm>
            <a:off x="758309" y="5226010"/>
            <a:ext cx="3828693" cy="346710"/>
          </a:xfrm>
          <a:prstGeom prst="rect">
            <a:avLst/>
          </a:prstGeom>
          <a:noFill/>
          <a:ln/>
        </p:spPr>
        <p:txBody>
          <a:bodyPr wrap="none" lIns="0" tIns="0" rIns="0" bIns="0" rtlCol="0" anchor="t"/>
          <a:lstStyle/>
          <a:p>
            <a:pPr marL="0" indent="0" algn="r">
              <a:lnSpc>
                <a:spcPts val="2700"/>
              </a:lnSpc>
              <a:buNone/>
            </a:pPr>
            <a:r>
              <a:rPr lang="en-US" sz="1700" dirty="0">
                <a:solidFill>
                  <a:srgbClr val="FFE5E5"/>
                </a:solidFill>
                <a:latin typeface="DM Sans" pitchFamily="34" charset="0"/>
                <a:ea typeface="DM Sans" pitchFamily="34" charset="-122"/>
                <a:cs typeface="DM Sans" pitchFamily="34" charset="-120"/>
              </a:rPr>
              <a:t>Transaction details</a:t>
            </a:r>
            <a:endParaRPr lang="en-US" sz="1700" dirty="0"/>
          </a:p>
        </p:txBody>
      </p:sp>
      <p:pic>
        <p:nvPicPr>
          <p:cNvPr id="6" name="Image 0" descr="preencoded.png"/>
          <p:cNvPicPr>
            <a:picLocks noChangeAspect="1"/>
          </p:cNvPicPr>
          <p:nvPr/>
        </p:nvPicPr>
        <p:blipFill>
          <a:blip r:embed="rId3"/>
          <a:stretch>
            <a:fillRect/>
          </a:stretch>
        </p:blipFill>
        <p:spPr>
          <a:xfrm>
            <a:off x="5020270" y="2861429"/>
            <a:ext cx="4589740" cy="4589740"/>
          </a:xfrm>
          <a:prstGeom prst="rect">
            <a:avLst/>
          </a:prstGeom>
        </p:spPr>
      </p:pic>
      <p:sp>
        <p:nvSpPr>
          <p:cNvPr id="7" name="Text 4"/>
          <p:cNvSpPr/>
          <p:nvPr/>
        </p:nvSpPr>
        <p:spPr>
          <a:xfrm>
            <a:off x="5570518" y="4677430"/>
            <a:ext cx="324088" cy="405170"/>
          </a:xfrm>
          <a:prstGeom prst="rect">
            <a:avLst/>
          </a:prstGeom>
          <a:noFill/>
          <a:ln/>
        </p:spPr>
        <p:txBody>
          <a:bodyPr wrap="none" lIns="0" tIns="0" rIns="0" bIns="0" rtlCol="0" anchor="t"/>
          <a:lstStyle/>
          <a:p>
            <a:pPr marL="0" indent="0" algn="l">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8" name="Text 5"/>
          <p:cNvSpPr/>
          <p:nvPr/>
        </p:nvSpPr>
        <p:spPr>
          <a:xfrm>
            <a:off x="9934932" y="3511153"/>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Techniques</a:t>
            </a:r>
            <a:endParaRPr lang="en-US" sz="2200" dirty="0"/>
          </a:p>
        </p:txBody>
      </p:sp>
      <p:sp>
        <p:nvSpPr>
          <p:cNvPr id="9" name="Text 6"/>
          <p:cNvSpPr/>
          <p:nvPr/>
        </p:nvSpPr>
        <p:spPr>
          <a:xfrm>
            <a:off x="9934932" y="3997285"/>
            <a:ext cx="3937159"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Anomaly detection</a:t>
            </a:r>
            <a:endParaRPr lang="en-US" sz="1700" dirty="0"/>
          </a:p>
        </p:txBody>
      </p:sp>
      <p:pic>
        <p:nvPicPr>
          <p:cNvPr id="10" name="Image 1" descr="preencoded.png"/>
          <p:cNvPicPr>
            <a:picLocks noChangeAspect="1"/>
          </p:cNvPicPr>
          <p:nvPr/>
        </p:nvPicPr>
        <p:blipFill>
          <a:blip r:embed="rId4"/>
          <a:stretch>
            <a:fillRect/>
          </a:stretch>
        </p:blipFill>
        <p:spPr>
          <a:xfrm>
            <a:off x="5020270" y="2861429"/>
            <a:ext cx="4589740" cy="4589740"/>
          </a:xfrm>
          <a:prstGeom prst="rect">
            <a:avLst/>
          </a:prstGeom>
        </p:spPr>
      </p:pic>
      <p:sp>
        <p:nvSpPr>
          <p:cNvPr id="11" name="Text 7"/>
          <p:cNvSpPr/>
          <p:nvPr/>
        </p:nvSpPr>
        <p:spPr>
          <a:xfrm>
            <a:off x="8183463" y="3721239"/>
            <a:ext cx="324088" cy="405170"/>
          </a:xfrm>
          <a:prstGeom prst="rect">
            <a:avLst/>
          </a:prstGeom>
          <a:noFill/>
          <a:ln/>
        </p:spPr>
        <p:txBody>
          <a:bodyPr wrap="none" lIns="0" tIns="0" rIns="0" bIns="0" rtlCol="0" anchor="t"/>
          <a:lstStyle/>
          <a:p>
            <a:pPr marL="0" indent="0" algn="l">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2" name="Text 8"/>
          <p:cNvSpPr/>
          <p:nvPr/>
        </p:nvSpPr>
        <p:spPr>
          <a:xfrm>
            <a:off x="9934932" y="596848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Impact</a:t>
            </a:r>
            <a:endParaRPr lang="en-US" sz="2200" dirty="0"/>
          </a:p>
        </p:txBody>
      </p:sp>
      <p:sp>
        <p:nvSpPr>
          <p:cNvPr id="13" name="Text 9"/>
          <p:cNvSpPr/>
          <p:nvPr/>
        </p:nvSpPr>
        <p:spPr>
          <a:xfrm>
            <a:off x="9934932" y="6454616"/>
            <a:ext cx="3937159"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Reduced fraud losses</a:t>
            </a:r>
            <a:endParaRPr lang="en-US" sz="1700" dirty="0"/>
          </a:p>
        </p:txBody>
      </p:sp>
      <p:pic>
        <p:nvPicPr>
          <p:cNvPr id="14" name="Image 2" descr="preencoded.png"/>
          <p:cNvPicPr>
            <a:picLocks noChangeAspect="1"/>
          </p:cNvPicPr>
          <p:nvPr/>
        </p:nvPicPr>
        <p:blipFill>
          <a:blip r:embed="rId5"/>
          <a:stretch>
            <a:fillRect/>
          </a:stretch>
        </p:blipFill>
        <p:spPr>
          <a:xfrm>
            <a:off x="5020270" y="2861429"/>
            <a:ext cx="4589740" cy="4589740"/>
          </a:xfrm>
          <a:prstGeom prst="rect">
            <a:avLst/>
          </a:prstGeom>
        </p:spPr>
      </p:pic>
      <p:sp>
        <p:nvSpPr>
          <p:cNvPr id="15" name="Text 10"/>
          <p:cNvSpPr/>
          <p:nvPr/>
        </p:nvSpPr>
        <p:spPr>
          <a:xfrm>
            <a:off x="7705070" y="6462177"/>
            <a:ext cx="324088" cy="405170"/>
          </a:xfrm>
          <a:prstGeom prst="rect">
            <a:avLst/>
          </a:prstGeom>
          <a:noFill/>
          <a:ln/>
        </p:spPr>
        <p:txBody>
          <a:bodyPr wrap="none" lIns="0" tIns="0" rIns="0" bIns="0" rtlCol="0" anchor="t"/>
          <a:lstStyle/>
          <a:p>
            <a:pPr marL="0" indent="0" algn="l">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732014"/>
            <a:ext cx="833675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Personalized Healthcare</a:t>
            </a:r>
            <a:endParaRPr lang="en-US" sz="4450" dirty="0"/>
          </a:p>
        </p:txBody>
      </p:sp>
      <p:sp>
        <p:nvSpPr>
          <p:cNvPr id="4" name="Text 1"/>
          <p:cNvSpPr/>
          <p:nvPr/>
        </p:nvSpPr>
        <p:spPr>
          <a:xfrm>
            <a:off x="758309" y="4769644"/>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science enables personalized treatment plans. By analyzing patient history and genetic information, healthcare providers can predict patient risk. This leads to improved outcomes and reduced costs.</a:t>
            </a:r>
            <a:endParaRPr lang="en-US" sz="1700" dirty="0"/>
          </a:p>
        </p:txBody>
      </p:sp>
      <p:sp>
        <p:nvSpPr>
          <p:cNvPr id="5" name="Shape 2"/>
          <p:cNvSpPr/>
          <p:nvPr/>
        </p:nvSpPr>
        <p:spPr>
          <a:xfrm>
            <a:off x="758309" y="5950506"/>
            <a:ext cx="487442" cy="487442"/>
          </a:xfrm>
          <a:prstGeom prst="roundRect">
            <a:avLst>
              <a:gd name="adj" fmla="val 18669"/>
            </a:avLst>
          </a:prstGeom>
          <a:solidFill>
            <a:srgbClr val="740B0B"/>
          </a:solidFill>
          <a:ln w="7620">
            <a:solidFill>
              <a:srgbClr val="8D2424"/>
            </a:solidFill>
            <a:prstDash val="solid"/>
          </a:ln>
        </p:spPr>
      </p:sp>
      <p:sp>
        <p:nvSpPr>
          <p:cNvPr id="6" name="Text 3"/>
          <p:cNvSpPr/>
          <p:nvPr/>
        </p:nvSpPr>
        <p:spPr>
          <a:xfrm>
            <a:off x="1462326" y="595050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a:t>
            </a:r>
            <a:endParaRPr lang="en-US" sz="2200" dirty="0"/>
          </a:p>
        </p:txBody>
      </p:sp>
      <p:sp>
        <p:nvSpPr>
          <p:cNvPr id="7" name="Text 4"/>
          <p:cNvSpPr/>
          <p:nvPr/>
        </p:nvSpPr>
        <p:spPr>
          <a:xfrm>
            <a:off x="1462326" y="6436638"/>
            <a:ext cx="5744647"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Medical history</a:t>
            </a:r>
            <a:endParaRPr lang="en-US" sz="1700" dirty="0"/>
          </a:p>
        </p:txBody>
      </p:sp>
      <p:sp>
        <p:nvSpPr>
          <p:cNvPr id="8" name="Text 5"/>
          <p:cNvSpPr/>
          <p:nvPr/>
        </p:nvSpPr>
        <p:spPr>
          <a:xfrm>
            <a:off x="1462326" y="6859072"/>
            <a:ext cx="5744647"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Genetic data</a:t>
            </a:r>
            <a:endParaRPr lang="en-US" sz="1700" dirty="0"/>
          </a:p>
        </p:txBody>
      </p:sp>
      <p:sp>
        <p:nvSpPr>
          <p:cNvPr id="9" name="Shape 6"/>
          <p:cNvSpPr/>
          <p:nvPr/>
        </p:nvSpPr>
        <p:spPr>
          <a:xfrm>
            <a:off x="7423547" y="5950506"/>
            <a:ext cx="487442" cy="487442"/>
          </a:xfrm>
          <a:prstGeom prst="roundRect">
            <a:avLst>
              <a:gd name="adj" fmla="val 18669"/>
            </a:avLst>
          </a:prstGeom>
          <a:solidFill>
            <a:srgbClr val="740B0B"/>
          </a:solidFill>
          <a:ln w="7620">
            <a:solidFill>
              <a:srgbClr val="8D2424"/>
            </a:solidFill>
            <a:prstDash val="solid"/>
          </a:ln>
        </p:spPr>
      </p:sp>
      <p:sp>
        <p:nvSpPr>
          <p:cNvPr id="10" name="Text 7"/>
          <p:cNvSpPr/>
          <p:nvPr/>
        </p:nvSpPr>
        <p:spPr>
          <a:xfrm>
            <a:off x="8127563" y="595050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Techniques</a:t>
            </a:r>
            <a:endParaRPr lang="en-US" sz="2200" dirty="0"/>
          </a:p>
        </p:txBody>
      </p:sp>
      <p:sp>
        <p:nvSpPr>
          <p:cNvPr id="11" name="Text 8"/>
          <p:cNvSpPr/>
          <p:nvPr/>
        </p:nvSpPr>
        <p:spPr>
          <a:xfrm>
            <a:off x="8127563" y="6436638"/>
            <a:ext cx="5744647"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Classification</a:t>
            </a:r>
            <a:endParaRPr lang="en-US" sz="1700" dirty="0"/>
          </a:p>
        </p:txBody>
      </p:sp>
      <p:sp>
        <p:nvSpPr>
          <p:cNvPr id="12" name="Text 9"/>
          <p:cNvSpPr/>
          <p:nvPr/>
        </p:nvSpPr>
        <p:spPr>
          <a:xfrm>
            <a:off x="8127563" y="6859072"/>
            <a:ext cx="5744647"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Regression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04023"/>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 The Power of Data Science</a:t>
            </a:r>
            <a:endParaRPr lang="en-US" sz="4450" dirty="0"/>
          </a:p>
        </p:txBody>
      </p:sp>
      <p:sp>
        <p:nvSpPr>
          <p:cNvPr id="4" name="Text 1"/>
          <p:cNvSpPr/>
          <p:nvPr/>
        </p:nvSpPr>
        <p:spPr>
          <a:xfrm>
            <a:off x="758309" y="3454360"/>
            <a:ext cx="762738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science is a powerful tool that solves complex problems. It creates value across industries. Embrace the data science process, explore real-world applications, and consider the ethical implications. The future of data science is bright.</a:t>
            </a:r>
            <a:endParaRPr lang="en-US" sz="1700" dirty="0"/>
          </a:p>
        </p:txBody>
      </p:sp>
      <p:sp>
        <p:nvSpPr>
          <p:cNvPr id="5" name="Text 2"/>
          <p:cNvSpPr/>
          <p:nvPr/>
        </p:nvSpPr>
        <p:spPr>
          <a:xfrm>
            <a:off x="758309" y="5193149"/>
            <a:ext cx="7627382" cy="714970"/>
          </a:xfrm>
          <a:prstGeom prst="rect">
            <a:avLst/>
          </a:prstGeom>
          <a:noFill/>
          <a:ln/>
        </p:spPr>
        <p:txBody>
          <a:bodyPr wrap="none" lIns="0" tIns="0" rIns="0" bIns="0" rtlCol="0" anchor="t"/>
          <a:lstStyle/>
          <a:p>
            <a:pPr marL="0" indent="0" algn="ctr">
              <a:lnSpc>
                <a:spcPts val="5600"/>
              </a:lnSpc>
              <a:buNone/>
            </a:pPr>
            <a:r>
              <a:rPr lang="en-US" sz="5600" dirty="0">
                <a:solidFill>
                  <a:srgbClr val="FFE5E5"/>
                </a:solidFill>
                <a:latin typeface="Dela Gothic One" pitchFamily="34" charset="0"/>
                <a:ea typeface="Dela Gothic One" pitchFamily="34" charset="-122"/>
                <a:cs typeface="Dela Gothic One" pitchFamily="34" charset="-120"/>
              </a:rPr>
              <a:t>3</a:t>
            </a:r>
            <a:endParaRPr lang="en-US" sz="5600" dirty="0"/>
          </a:p>
        </p:txBody>
      </p:sp>
      <p:sp>
        <p:nvSpPr>
          <p:cNvPr id="6" name="Text 3"/>
          <p:cNvSpPr/>
          <p:nvPr/>
        </p:nvSpPr>
        <p:spPr>
          <a:xfrm>
            <a:off x="758309" y="6178748"/>
            <a:ext cx="7627382" cy="346710"/>
          </a:xfrm>
          <a:prstGeom prst="rect">
            <a:avLst/>
          </a:prstGeom>
          <a:noFill/>
          <a:ln/>
        </p:spPr>
        <p:txBody>
          <a:bodyPr wrap="none" lIns="0" tIns="0" rIns="0" bIns="0" rtlCol="0" anchor="t"/>
          <a:lstStyle/>
          <a:p>
            <a:pPr marL="0" indent="0" algn="ctr">
              <a:lnSpc>
                <a:spcPts val="2700"/>
              </a:lnSpc>
              <a:buNone/>
            </a:pPr>
            <a:r>
              <a:rPr lang="en-US" sz="1700" dirty="0">
                <a:solidFill>
                  <a:srgbClr val="FFE5E5"/>
                </a:solidFill>
                <a:latin typeface="DM Sans" pitchFamily="34" charset="0"/>
                <a:ea typeface="DM Sans" pitchFamily="34" charset="-122"/>
                <a:cs typeface="DM Sans" pitchFamily="34" charset="-120"/>
              </a:rPr>
              <a:t>Data Scientists ranked #3 in Best Jobs in America 2023</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425</Words>
  <Application>Microsoft Office PowerPoint</Application>
  <PresentationFormat>Custom</PresentationFormat>
  <Paragraphs>68</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DM Sans Medium</vt:lpstr>
      <vt:lpstr>DM Sans Bold</vt:lpstr>
      <vt:lpstr>Calibri</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servicercp</cp:lastModifiedBy>
  <cp:revision>2</cp:revision>
  <dcterms:created xsi:type="dcterms:W3CDTF">2025-03-20T10:44:04Z</dcterms:created>
  <dcterms:modified xsi:type="dcterms:W3CDTF">2025-03-20T10:45:58Z</dcterms:modified>
</cp:coreProperties>
</file>